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912" y="195885"/>
            <a:ext cx="8689976" cy="2509213"/>
          </a:xfrm>
        </p:spPr>
        <p:txBody>
          <a:bodyPr/>
          <a:lstStyle/>
          <a:p>
            <a:r>
              <a:rPr lang="uk-UA" dirty="0" smtClean="0"/>
              <a:t>Загальна хімічна технологія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15954" y="3886200"/>
            <a:ext cx="4971246" cy="1371599"/>
          </a:xfrm>
        </p:spPr>
        <p:txBody>
          <a:bodyPr/>
          <a:lstStyle/>
          <a:p>
            <a:r>
              <a:rPr lang="uk-UA" dirty="0" smtClean="0"/>
              <a:t>226 фармація</a:t>
            </a:r>
            <a:r>
              <a:rPr lang="uk-UA" smtClean="0"/>
              <a:t>, </a:t>
            </a:r>
          </a:p>
          <a:p>
            <a:r>
              <a:rPr lang="uk-UA" smtClean="0"/>
              <a:t>промислова фармація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3800" y="2976562"/>
            <a:ext cx="5564187" cy="370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420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6300" y="641340"/>
            <a:ext cx="95885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+mj-lt"/>
                <a:cs typeface="Times New Roman" panose="02020603050405020304" pitchFamily="18" charset="0"/>
              </a:rPr>
              <a:t>Метою курсу </a:t>
            </a:r>
            <a:r>
              <a:rPr lang="uk-UA" sz="2800" dirty="0" smtClean="0">
                <a:latin typeface="+mj-lt"/>
                <a:cs typeface="Times New Roman" panose="02020603050405020304" pitchFamily="18" charset="0"/>
              </a:rPr>
              <a:t>є формування у студентів :</a:t>
            </a:r>
          </a:p>
          <a:p>
            <a:pPr algn="just"/>
            <a:r>
              <a:rPr lang="uk-UA" sz="2800" dirty="0" smtClean="0">
                <a:latin typeface="+mj-lt"/>
                <a:cs typeface="Times New Roman" panose="02020603050405020304" pitchFamily="18" charset="0"/>
              </a:rPr>
              <a:t>−базових уявлення про різноманітність об’єктів хімічної технології, промисловості, хімічної продукції</a:t>
            </a:r>
          </a:p>
          <a:p>
            <a:pPr algn="just"/>
            <a:r>
              <a:rPr lang="uk-UA" sz="2800" dirty="0" smtClean="0">
                <a:latin typeface="+mj-lt"/>
                <a:cs typeface="Times New Roman" panose="02020603050405020304" pitchFamily="18" charset="0"/>
              </a:rPr>
              <a:t>−здатності застосовувати сучасні експериментальні методи роботи з технологічними об’єктами в промислових і лабораторних умовах, навички роботи із сучасною вимірювальною апаратурою;</a:t>
            </a:r>
          </a:p>
          <a:p>
            <a:pPr algn="just"/>
            <a:r>
              <a:rPr lang="uk-UA" sz="2800" dirty="0" smtClean="0">
                <a:latin typeface="+mj-lt"/>
                <a:cs typeface="Times New Roman" panose="02020603050405020304" pitchFamily="18" charset="0"/>
              </a:rPr>
              <a:t>−базові уявлення про основи хімічної термодинаміки та закони хімічної кінетики;</a:t>
            </a:r>
          </a:p>
          <a:p>
            <a:pPr algn="just"/>
            <a:r>
              <a:rPr lang="uk-UA" sz="2800" dirty="0" smtClean="0">
                <a:latin typeface="+mj-lt"/>
                <a:cs typeface="Times New Roman" panose="02020603050405020304" pitchFamily="18" charset="0"/>
              </a:rPr>
              <a:t>−сучасні уявлення про принципи структурної організації та типових функціях і механізмах роботи технологічних об’єктів хімічних виробництв</a:t>
            </a:r>
            <a:endParaRPr lang="uk-UA" sz="28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050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000" y="520343"/>
            <a:ext cx="103505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Завдання:</a:t>
            </a:r>
          </a:p>
          <a:p>
            <a:pPr indent="457200" algn="just"/>
            <a:r>
              <a:rPr lang="uk-UA" sz="2800" dirty="0"/>
              <a:t>Основними </a:t>
            </a:r>
            <a:r>
              <a:rPr lang="uk-UA" sz="2800" b="1" dirty="0"/>
              <a:t>завданнями</a:t>
            </a:r>
            <a:r>
              <a:rPr lang="uk-UA" sz="2800" dirty="0"/>
              <a:t> вивчення курсу є:</a:t>
            </a:r>
          </a:p>
          <a:p>
            <a:pPr lvl="0" indent="457200" algn="just"/>
            <a:r>
              <a:rPr lang="uk-UA" sz="2800" dirty="0"/>
              <a:t>набуття студентами навичок для застосування сучасних форм теоретичного мислення, здатність аналізувати і встановити закономірності, які загальні для розробки ряду хіміко-технологічних процесів;</a:t>
            </a:r>
          </a:p>
          <a:p>
            <a:pPr lvl="0" indent="457200" algn="just"/>
            <a:r>
              <a:rPr lang="uk-UA" sz="2800" dirty="0"/>
              <a:t>опанування загальних закономірностей аналізу і синтезу енерготехнологічних хіміко-технологічних процесів;</a:t>
            </a:r>
          </a:p>
          <a:p>
            <a:pPr lvl="0" indent="457200" algn="just"/>
            <a:r>
              <a:rPr lang="uk-UA" sz="2800" dirty="0"/>
              <a:t>оволодіння основними закономірностями виробництва споживчої хімічної продукції з формуванням екологічно безпечних хіміко-технологічних систем уже на рівні основного виробництва.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4265464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2600" y="612845"/>
            <a:ext cx="114935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результаті вивчення основ хімічної технології студент повинен набути навичок для застосування сучасних форм теоретичного мислення, здатність аналізувати і встановити закономірності, які загальні для розробки ряду хіміко-технологічних процесів. Для забезпечення високоефективної роботи підприємств хімічного профілю і нейтралізації їх шкідливого впливу на довкілля постає нагальна потреба в спеціалістах різного рівня з широким світоглядом щодо особливостей і проблем, які виникають і вирішуються при формуванні, проектуванні та експлуатації хіміко-технологічного процесу як системи з типовими інженерними рішеннями, придатними для розробки технологічного процесу незалежно від класу цільової продукції (нафтохімічна, органічна, неорганічна).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Функціональні теоретичні знання допоможуть студенту оцінити можливості методів для виконання конкретної практичної задачі, точно провести розрахунки, необхідні експерименти, побудувати математичну модель хіміко-технологічної системи, здійснити математичну обробку результатів.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1662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7900" y="157704"/>
            <a:ext cx="11341100" cy="6766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Зміст курсу</a:t>
            </a:r>
          </a:p>
          <a:p>
            <a:r>
              <a:rPr lang="uk-UA" sz="2400" b="1" dirty="0"/>
              <a:t>Вступ. Сировина. Підготовка сировини</a:t>
            </a:r>
            <a:endParaRPr lang="uk-UA" sz="2400" dirty="0"/>
          </a:p>
          <a:p>
            <a:r>
              <a:rPr lang="uk-UA" sz="2400" b="1" dirty="0"/>
              <a:t>Матеріальний баланс</a:t>
            </a:r>
            <a:r>
              <a:rPr lang="uk-UA" sz="2400" dirty="0"/>
              <a:t>.</a:t>
            </a:r>
          </a:p>
          <a:p>
            <a:r>
              <a:rPr lang="uk-UA" sz="2400" b="1" dirty="0"/>
              <a:t>Основні закономірності ХТП</a:t>
            </a:r>
            <a:endParaRPr lang="uk-UA" sz="2400" dirty="0"/>
          </a:p>
          <a:p>
            <a:r>
              <a:rPr lang="uk-UA" sz="2400" b="1" dirty="0"/>
              <a:t>Енергетичний баланс</a:t>
            </a:r>
            <a:r>
              <a:rPr lang="uk-UA" sz="2400" dirty="0"/>
              <a:t>.</a:t>
            </a:r>
          </a:p>
          <a:p>
            <a:r>
              <a:rPr lang="uk-UA" sz="2400" b="1" dirty="0"/>
              <a:t>Типи реакторів. Каталітичні процеси.</a:t>
            </a:r>
            <a:endParaRPr lang="uk-UA" sz="2400" dirty="0"/>
          </a:p>
          <a:p>
            <a:r>
              <a:rPr lang="uk-UA" sz="2400" b="1" dirty="0"/>
              <a:t>Класифікація основних процесів.</a:t>
            </a:r>
            <a:endParaRPr lang="uk-UA" sz="2400" dirty="0"/>
          </a:p>
          <a:p>
            <a:r>
              <a:rPr lang="uk-UA" sz="2400" b="1" dirty="0"/>
              <a:t>Хімічна переробка палива.</a:t>
            </a:r>
            <a:endParaRPr lang="uk-UA" sz="2400" dirty="0"/>
          </a:p>
          <a:p>
            <a:r>
              <a:rPr lang="uk-UA" sz="2400" b="1" dirty="0"/>
              <a:t>Виробництво водню, азоту та кисню.</a:t>
            </a:r>
            <a:endParaRPr lang="uk-UA" sz="2400" dirty="0"/>
          </a:p>
          <a:p>
            <a:r>
              <a:rPr lang="uk-UA" sz="2400" b="1" dirty="0"/>
              <a:t>Виробництво амоніаку і нітратної кислоти.</a:t>
            </a:r>
            <a:endParaRPr lang="uk-UA" sz="2400" dirty="0"/>
          </a:p>
          <a:p>
            <a:r>
              <a:rPr lang="uk-UA" sz="2400" b="1" dirty="0"/>
              <a:t>Виробництво сульфатної кислоти</a:t>
            </a:r>
            <a:endParaRPr lang="uk-UA" sz="2400" dirty="0"/>
          </a:p>
          <a:p>
            <a:r>
              <a:rPr lang="uk-UA" sz="2400" b="1" dirty="0"/>
              <a:t>Виробництво силікатних матеріалів</a:t>
            </a:r>
            <a:endParaRPr lang="uk-UA" sz="2400" dirty="0"/>
          </a:p>
          <a:p>
            <a:r>
              <a:rPr lang="uk-UA" sz="2400" b="1" dirty="0"/>
              <a:t>Мінеральні добрива</a:t>
            </a:r>
            <a:endParaRPr lang="uk-UA" sz="2400" dirty="0"/>
          </a:p>
          <a:p>
            <a:r>
              <a:rPr lang="uk-UA" sz="2400" b="1" dirty="0"/>
              <a:t>Електрохімія</a:t>
            </a:r>
            <a:endParaRPr lang="uk-UA" sz="2400" dirty="0"/>
          </a:p>
          <a:p>
            <a:r>
              <a:rPr lang="uk-UA" sz="2400" b="1" dirty="0"/>
              <a:t>Виробництво металів</a:t>
            </a:r>
            <a:r>
              <a:rPr lang="uk-UA" sz="2400" dirty="0"/>
              <a:t>.</a:t>
            </a:r>
          </a:p>
          <a:p>
            <a:r>
              <a:rPr lang="uk-UA" sz="2400" b="1" dirty="0"/>
              <a:t>Промисловий органічний синтез</a:t>
            </a:r>
            <a:endParaRPr lang="uk-UA" sz="2400" dirty="0"/>
          </a:p>
          <a:p>
            <a:r>
              <a:rPr lang="uk-UA" sz="2400" b="1" dirty="0"/>
              <a:t>Екстрагування оліїстих речовин з природної сировини</a:t>
            </a:r>
            <a:endParaRPr lang="uk-UA" sz="2400" dirty="0"/>
          </a:p>
          <a:p>
            <a:r>
              <a:rPr lang="uk-UA" sz="2400" b="1" dirty="0"/>
              <a:t>Синтетичні миючі засоби</a:t>
            </a:r>
            <a:r>
              <a:rPr lang="uk-UA" sz="2400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67985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8847"/>
            <a:ext cx="1069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000" dirty="0"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481"/>
          <a:stretch/>
        </p:blipFill>
        <p:spPr>
          <a:xfrm>
            <a:off x="1511301" y="58847"/>
            <a:ext cx="7390646" cy="661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602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500" y="380643"/>
            <a:ext cx="11303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Побутові матеріали потрапляють у відходи, при цьому відбувається забруднення повітря, вони та ґрунтів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dirty="0" smtClean="0"/>
              <a:t>До </a:t>
            </a:r>
            <a:r>
              <a:rPr lang="uk-UA" sz="2400" b="1" dirty="0">
                <a:solidFill>
                  <a:srgbClr val="008000"/>
                </a:solidFill>
              </a:rPr>
              <a:t>універсальних відходів</a:t>
            </a:r>
            <a:r>
              <a:rPr lang="uk-UA" sz="2400" dirty="0"/>
              <a:t> належать побутові небезпечні </a:t>
            </a:r>
            <a:r>
              <a:rPr lang="uk-UA" sz="2400" dirty="0" smtClean="0"/>
              <a:t>матеріали, </a:t>
            </a:r>
            <a:r>
              <a:rPr lang="uk-UA" sz="2400" dirty="0"/>
              <a:t>їх можна ідентифікувати за такими категоріями: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автомобільні продукти (наприклад, гальмівна і рідина, антифриз та акумуляторні батареї, бензин, гас, дизельне паливо, тощо),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продукти для ремонту будинку (наприклад, фарба, лак, скипидар, клей, азбест),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продукти домашньої хімчистки (наприклад, різні </a:t>
            </a:r>
            <a:r>
              <a:rPr lang="uk-UA" sz="2400" dirty="0" err="1"/>
              <a:t>чистячі</a:t>
            </a:r>
            <a:r>
              <a:rPr lang="uk-UA" sz="2400" dirty="0"/>
              <a:t> засоби) 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пестициди, медикаменти, шприци, пожежний вогнегасник, запальнички, димові сигналізації, фотографічні хімікати вибухонебезпечні (петарди, феєрверки), що містять свинець, фреон, ртуть (термометри),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продукти електроніки,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вироби з пластмаси (пляшки, мішки).</a:t>
            </a:r>
          </a:p>
        </p:txBody>
      </p:sp>
    </p:spTree>
    <p:extLst>
      <p:ext uri="{BB962C8B-B14F-4D97-AF65-F5344CB8AC3E}">
        <p14:creationId xmlns:p14="http://schemas.microsoft.com/office/powerpoint/2010/main" xmlns="" val="3360162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курсі!</a:t>
            </a:r>
            <a:endParaRPr lang="uk-UA" sz="4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3401" y="254779"/>
            <a:ext cx="5535612" cy="409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272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192</TotalTime>
  <Words>468</Words>
  <Application>Microsoft Office PowerPoint</Application>
  <PresentationFormat>Произвольный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Капля</vt:lpstr>
      <vt:lpstr>Загальна хімічна технологія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Хімія побутових матеріалів</dc:title>
  <dc:creator>Пользователь Windows</dc:creator>
  <cp:lastModifiedBy>Пилипчук</cp:lastModifiedBy>
  <cp:revision>21</cp:revision>
  <dcterms:created xsi:type="dcterms:W3CDTF">2020-08-13T20:04:23Z</dcterms:created>
  <dcterms:modified xsi:type="dcterms:W3CDTF">2021-03-15T10:32:31Z</dcterms:modified>
</cp:coreProperties>
</file>